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6" r:id="rId5"/>
    <p:sldId id="281" r:id="rId6"/>
    <p:sldId id="260" r:id="rId7"/>
    <p:sldId id="297" r:id="rId8"/>
    <p:sldId id="317" r:id="rId9"/>
    <p:sldId id="313" r:id="rId10"/>
    <p:sldId id="302" r:id="rId11"/>
    <p:sldId id="314" r:id="rId12"/>
    <p:sldId id="308" r:id="rId13"/>
    <p:sldId id="315" r:id="rId14"/>
    <p:sldId id="318" r:id="rId15"/>
    <p:sldId id="319" r:id="rId16"/>
    <p:sldId id="324" r:id="rId17"/>
    <p:sldId id="310" r:id="rId18"/>
    <p:sldId id="283" r:id="rId19"/>
    <p:sldId id="320" r:id="rId20"/>
    <p:sldId id="300" r:id="rId21"/>
    <p:sldId id="32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60" autoAdjust="0"/>
    <p:restoredTop sz="94703" autoAdjust="0"/>
  </p:normalViewPr>
  <p:slideViewPr>
    <p:cSldViewPr snapToGrid="0">
      <p:cViewPr varScale="1">
        <p:scale>
          <a:sx n="77" d="100"/>
          <a:sy n="77" d="100"/>
        </p:scale>
        <p:origin x="408" y="90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cbi.nlm.nih.gov/pubmed/?term=Meyer%20TJ%5bAuthor%5d&amp;cauthor=true&amp;cauthor_uid=2076086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www.ncbi.nlm.nih.gov/pubmed/?term=Meyer%20TJ%5bAuthor%5d&amp;cauthor=true&amp;cauthor_uid=2076086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97E500-DE57-5D4F-B960-C06EDB3A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33951" cy="48068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440268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49" y="4464068"/>
            <a:ext cx="5005614" cy="82296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Predicting Psychological Distress in a Sample of First Year Psychology Students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449" y="5287028"/>
            <a:ext cx="5910497" cy="100584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Presented by: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Wendy </a:t>
            </a:r>
            <a:r>
              <a:rPr lang="en-US" sz="1800" dirty="0" err="1">
                <a:solidFill>
                  <a:schemeClr val="bg1"/>
                </a:solidFill>
              </a:rPr>
              <a:t>Tham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618" y="0"/>
            <a:ext cx="5727700" cy="6950120"/>
          </a:xfrm>
        </p:spPr>
      </p:pic>
    </p:spTree>
    <p:extLst>
      <p:ext uri="{BB962C8B-B14F-4D97-AF65-F5344CB8AC3E}">
        <p14:creationId xmlns:p14="http://schemas.microsoft.com/office/powerpoint/2010/main" val="129459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reflection stA="45000" endPos="65000" dist="50800" dir="5400000" sy="-100000" algn="bl" rotWithShape="0"/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629E17-9C4B-D44E-AD5E-85628FB5F839}"/>
              </a:ext>
            </a:extLst>
          </p:cNvPr>
          <p:cNvSpPr txBox="1"/>
          <p:nvPr/>
        </p:nvSpPr>
        <p:spPr>
          <a:xfrm>
            <a:off x="444842" y="395415"/>
            <a:ext cx="113929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Algorithms/Models Applied: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Elastic Net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polynomial features to Linear, Lasso, Ridge and Elastic Net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Descent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Neighbors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7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9211" y="0"/>
            <a:ext cx="5222789" cy="6858000"/>
          </a:xfrm>
        </p:spPr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2131540"/>
            <a:ext cx="6536210" cy="2594919"/>
          </a:xfrm>
        </p:spPr>
        <p:txBody>
          <a:bodyPr/>
          <a:lstStyle/>
          <a:p>
            <a:pPr algn="ctr"/>
            <a:r>
              <a:rPr lang="en-US" sz="3200" b="1" dirty="0"/>
              <a:t>Modelling Insights</a:t>
            </a:r>
            <a:br>
              <a:rPr lang="en-US" sz="3200" b="1" dirty="0"/>
            </a:br>
            <a:r>
              <a:rPr lang="en-US" sz="3200" b="1" dirty="0"/>
              <a:t> (Refer to </a:t>
            </a:r>
            <a:r>
              <a:rPr lang="en-US" sz="3200" b="1" dirty="0" err="1"/>
              <a:t>Jupyter</a:t>
            </a:r>
            <a:r>
              <a:rPr lang="en-US" sz="3200" b="1" dirty="0"/>
              <a:t> Notebook)</a:t>
            </a:r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7158F1-7488-5C45-97D0-82225BC31012}"/>
              </a:ext>
            </a:extLst>
          </p:cNvPr>
          <p:cNvSpPr txBox="1"/>
          <p:nvPr/>
        </p:nvSpPr>
        <p:spPr>
          <a:xfrm>
            <a:off x="1136821" y="296562"/>
            <a:ext cx="7092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Results – RMSE for Each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77186D-FD2A-2E43-865A-8B4679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1" y="1066917"/>
            <a:ext cx="9934833" cy="529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B048FA-40ED-4E4A-8692-ADE474A2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6" y="992618"/>
            <a:ext cx="9835978" cy="5280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5DC1-75B6-0B42-836A-C16743E064E9}"/>
              </a:ext>
            </a:extLst>
          </p:cNvPr>
          <p:cNvSpPr txBox="1"/>
          <p:nvPr/>
        </p:nvSpPr>
        <p:spPr>
          <a:xfrm>
            <a:off x="1235676" y="296562"/>
            <a:ext cx="6993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Results – r</a:t>
            </a:r>
            <a:r>
              <a:rPr lang="en-US" sz="28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 Scores for Each Model</a:t>
            </a:r>
          </a:p>
        </p:txBody>
      </p:sp>
    </p:spTree>
    <p:extLst>
      <p:ext uri="{BB962C8B-B14F-4D97-AF65-F5344CB8AC3E}">
        <p14:creationId xmlns:p14="http://schemas.microsoft.com/office/powerpoint/2010/main" val="312557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519289"/>
            <a:ext cx="5249333" cy="910012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200" y="1501672"/>
            <a:ext cx="6096000" cy="45848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collected from a sample of ACAP psychology students was explored and modeled to predict psychological distress using measures of perfectionistic cognitions, worry, rumination and self-esteem.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models were developed and compared using two metrics - Root Mean Squared Error (RMSE) and </a:t>
            </a:r>
            <a:r>
              <a:rPr lang="en-SG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G" sz="2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giving the lowest RMSE (8.767) and the highest </a:t>
            </a:r>
            <a:r>
              <a:rPr lang="en-SG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G" sz="2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SG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(0.632)</a:t>
            </a:r>
            <a:r>
              <a:rPr lang="en-SG" sz="2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the Support Vector Regression model using the Radial Basis Function (rbf) kernel.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suggests that </a:t>
            </a:r>
            <a:r>
              <a:rPr lang="en-SG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models may not be suited for the current dataset.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9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walking with a bookbag and bike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125" y="0"/>
            <a:ext cx="5355875" cy="6858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Limitations and Future Considerations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079979"/>
            <a:ext cx="7154288" cy="5109366"/>
          </a:xfrm>
        </p:spPr>
        <p:txBody>
          <a:bodyPr/>
          <a:lstStyle/>
          <a:p>
            <a:r>
              <a:rPr lang="en-AU" sz="2800" b="1" dirty="0"/>
              <a:t>Limitations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sample is not representative of the student population (gender imbalance, first year students, study delivery mode).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Self report measures, voluntary participation.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Cross sectional design.</a:t>
            </a:r>
          </a:p>
          <a:p>
            <a:r>
              <a:rPr lang="en-AU" sz="2800" b="1" dirty="0"/>
              <a:t>Future Considerations: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Try other models like Bayesian regression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Examine psychological distress in relation to retention rates using classification models.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 descr="title">
            <a:extLst>
              <a:ext uri="{FF2B5EF4-FFF2-40B4-BE49-F238E27FC236}">
                <a16:creationId xmlns:a16="http://schemas.microsoft.com/office/drawing/2014/main" id="{9B61BFBC-93D7-7E48-8746-DBE84F09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420131"/>
            <a:ext cx="10815863" cy="691978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4" name="Text Placeholder 15" descr="slide content">
            <a:extLst>
              <a:ext uri="{FF2B5EF4-FFF2-40B4-BE49-F238E27FC236}">
                <a16:creationId xmlns:a16="http://schemas.microsoft.com/office/drawing/2014/main" id="{0F82E03C-504D-9040-B117-3DBE9DCB9C6E}"/>
              </a:ext>
            </a:extLst>
          </p:cNvPr>
          <p:cNvSpPr txBox="1">
            <a:spLocks/>
          </p:cNvSpPr>
          <p:nvPr/>
        </p:nvSpPr>
        <p:spPr>
          <a:xfrm>
            <a:off x="631179" y="1804086"/>
            <a:ext cx="10514616" cy="5053913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  <a:p>
            <a:r>
              <a:rPr lang="en-AU" sz="1800" dirty="0" err="1">
                <a:latin typeface="Arial" panose="020B0604020202020204" pitchFamily="34" charset="0"/>
                <a:cs typeface="Arial" panose="020B0604020202020204" pitchFamily="34" charset="0"/>
              </a:rPr>
              <a:t>Flett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, G. L., Hewitt, P. L., &amp; </a:t>
            </a:r>
            <a:r>
              <a:rPr lang="en-AU" sz="1800" dirty="0" err="1">
                <a:latin typeface="Arial" panose="020B0604020202020204" pitchFamily="34" charset="0"/>
                <a:cs typeface="Arial" panose="020B0604020202020204" pitchFamily="34" charset="0"/>
              </a:rPr>
              <a:t>Mikail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, F. (2017). Perfectionism: A relational approach to conceptualization, assessment and treatment. New York: The Guildford Press.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Lay, C. (1986).  At last, my research article on procrastination.  </a:t>
            </a:r>
            <a:r>
              <a:rPr lang="en-AU" sz="1800" i="1" dirty="0">
                <a:latin typeface="Arial" panose="020B0604020202020204" pitchFamily="34" charset="0"/>
                <a:cs typeface="Arial" panose="020B0604020202020204" pitchFamily="34" charset="0"/>
              </a:rPr>
              <a:t>Journal of Research in Personality, 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20, 474-495.</a:t>
            </a:r>
            <a:endParaRPr lang="en-AU" sz="1800" dirty="0">
              <a:latin typeface="Arial" panose="020B0604020202020204" pitchFamily="34" charset="0"/>
              <a:cs typeface="Arial" panose="020B0604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Meyer, T.J</a:t>
            </a:r>
            <a:r>
              <a:rPr lang="en-AU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, Miller, M.L., Metzger, R. L., &amp; </a:t>
            </a:r>
            <a:r>
              <a:rPr lang="en-AU" sz="1800" dirty="0" err="1">
                <a:latin typeface="Arial" panose="020B0604020202020204" pitchFamily="34" charset="0"/>
                <a:cs typeface="Arial" panose="020B0604020202020204" pitchFamily="34" charset="0"/>
              </a:rPr>
              <a:t>Borkovec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, T. D. (1990). Development and validation of the Penn State Worry Questionnaire, </a:t>
            </a:r>
            <a:r>
              <a:rPr lang="en-AU" sz="1800" i="1" dirty="0">
                <a:latin typeface="Arial" panose="020B0604020202020204" pitchFamily="34" charset="0"/>
                <a:cs typeface="Arial" panose="020B0604020202020204" pitchFamily="34" charset="0"/>
              </a:rPr>
              <a:t>Behavioural Research and Therapy. 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28, 6, 487-495.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Rosenberg, M. (1965). Society and the adolescent self-image. Princeton, NJ: Princeton University Press. 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Treynor, W., Gonzalez, R., &amp; Nolen-Hoeksema, S. (2003). Rumination Reconsidered: A Psychometric Analysis. </a:t>
            </a:r>
            <a:r>
              <a:rPr lang="en-AU" sz="1800" i="1" dirty="0">
                <a:latin typeface="Arial" panose="020B0604020202020204" pitchFamily="34" charset="0"/>
                <a:cs typeface="Arial" panose="020B0604020202020204" pitchFamily="34" charset="0"/>
              </a:rPr>
              <a:t>Cognitive Therapy and Research</a:t>
            </a:r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, 27, 3, 247–259.</a:t>
            </a:r>
          </a:p>
          <a:p>
            <a:r>
              <a:rPr lang="en-AU" sz="1800" dirty="0">
                <a:latin typeface="Arial" panose="020B0604020202020204" pitchFamily="34" charset="0"/>
                <a:cs typeface="Arial" panose="020B0604020202020204" pitchFamily="34" charset="0"/>
              </a:rPr>
              <a:t>Lovibond, S.H. &amp; Lovibond, P.F. (1995). Manual for the Depression Anxiety &amp; Stress Scales. (2nd Ed.) Sydney: Psychology Foundation.</a:t>
            </a:r>
          </a:p>
          <a:p>
            <a:endParaRPr lang="en-AU" dirty="0"/>
          </a:p>
        </p:txBody>
      </p:sp>
      <p:pic>
        <p:nvPicPr>
          <p:cNvPr id="5" name="Content Placeholder 79" descr="Open Book">
            <a:extLst>
              <a:ext uri="{FF2B5EF4-FFF2-40B4-BE49-F238E27FC236}">
                <a16:creationId xmlns:a16="http://schemas.microsoft.com/office/drawing/2014/main" id="{A4E168E3-AE1E-C74C-852F-23F4E8CC3D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1179" y="1182774"/>
            <a:ext cx="550647" cy="550647"/>
          </a:xfrm>
        </p:spPr>
      </p:pic>
    </p:spTree>
    <p:extLst>
      <p:ext uri="{BB962C8B-B14F-4D97-AF65-F5344CB8AC3E}">
        <p14:creationId xmlns:p14="http://schemas.microsoft.com/office/powerpoint/2010/main" val="297392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03498" y="-38227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1559732"/>
            <a:ext cx="5578995" cy="879928"/>
          </a:xfrm>
        </p:spPr>
        <p:txBody>
          <a:bodyPr/>
          <a:lstStyle/>
          <a:p>
            <a:r>
              <a:rPr lang="en-US" b="0" dirty="0"/>
              <a:t>Thank you to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990498" y="2049798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59075" y="3693558"/>
            <a:ext cx="4568196" cy="236538"/>
          </a:xfrm>
        </p:spPr>
        <p:txBody>
          <a:bodyPr/>
          <a:lstStyle/>
          <a:p>
            <a:r>
              <a:rPr lang="en-US" sz="2000" b="1" dirty="0"/>
              <a:t>ACAP, Discipline of Psychological Sciences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sz="2000" b="1" dirty="0"/>
              <a:t>Undergraduate students @ ACAP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59075" y="5064767"/>
            <a:ext cx="3695206" cy="276999"/>
          </a:xfrm>
        </p:spPr>
        <p:txBody>
          <a:bodyPr/>
          <a:lstStyle/>
          <a:p>
            <a:r>
              <a:rPr lang="en-US" sz="2000" b="1" dirty="0"/>
              <a:t>RTC Instructor : </a:t>
            </a:r>
            <a:r>
              <a:rPr lang="en-US" sz="2000" b="1" dirty="0" err="1"/>
              <a:t>Mr</a:t>
            </a:r>
            <a:r>
              <a:rPr lang="en-US" sz="2000" b="1" dirty="0"/>
              <a:t> </a:t>
            </a:r>
            <a:r>
              <a:rPr lang="en-US" sz="2000" b="1" dirty="0" err="1"/>
              <a:t>Srikanta</a:t>
            </a:r>
            <a:r>
              <a:rPr lang="en-US" sz="2000" b="1" dirty="0"/>
              <a:t> Patra</a:t>
            </a:r>
          </a:p>
        </p:txBody>
      </p:sp>
      <p:sp>
        <p:nvSpPr>
          <p:cNvPr id="27" name="Title 41" descr="title">
            <a:extLst>
              <a:ext uri="{FF2B5EF4-FFF2-40B4-BE49-F238E27FC236}">
                <a16:creationId xmlns:a16="http://schemas.microsoft.com/office/drawing/2014/main" id="{FE9B166F-6017-0A45-BC52-82A591907353}"/>
              </a:ext>
            </a:extLst>
          </p:cNvPr>
          <p:cNvSpPr txBox="1">
            <a:spLocks/>
          </p:cNvSpPr>
          <p:nvPr/>
        </p:nvSpPr>
        <p:spPr>
          <a:xfrm>
            <a:off x="661719" y="449443"/>
            <a:ext cx="5578995" cy="8799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BF89-7B73-BD47-8E62-189E4D2C9AF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B99B5BB-1D1A-E647-9718-B3ADFCB55D9D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804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7158F1-7488-5C45-97D0-82225BC31012}"/>
              </a:ext>
            </a:extLst>
          </p:cNvPr>
          <p:cNvSpPr txBox="1"/>
          <p:nvPr/>
        </p:nvSpPr>
        <p:spPr>
          <a:xfrm>
            <a:off x="1458097" y="840260"/>
            <a:ext cx="70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3" name="Text Placeholder 15" descr="slide content">
            <a:extLst>
              <a:ext uri="{FF2B5EF4-FFF2-40B4-BE49-F238E27FC236}">
                <a16:creationId xmlns:a16="http://schemas.microsoft.com/office/drawing/2014/main" id="{FEDBF6A7-9F84-5341-8925-672C53E7D3E9}"/>
              </a:ext>
            </a:extLst>
          </p:cNvPr>
          <p:cNvSpPr txBox="1">
            <a:spLocks/>
          </p:cNvSpPr>
          <p:nvPr/>
        </p:nvSpPr>
        <p:spPr>
          <a:xfrm>
            <a:off x="6518888" y="1707640"/>
            <a:ext cx="4406794" cy="5615108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  <a:p>
            <a:pPr algn="ctr"/>
            <a:endParaRPr lang="en-AU" sz="180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algn="ctr"/>
            <a:r>
              <a:rPr lang="en-AU" sz="3600" b="1">
                <a:effectLst>
                  <a:innerShdw blurRad="63500" dist="50800" dir="18900000">
                    <a:schemeClr val="tx1">
                      <a:alpha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pPr algn="ctr"/>
            <a:r>
              <a:rPr lang="en-AU" sz="3600" b="1">
                <a:effectLst>
                  <a:innerShdw blurRad="63500" dist="50800" dir="18900000">
                    <a:schemeClr val="tx1">
                      <a:alpha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</a:p>
          <a:p>
            <a:pPr algn="ctr"/>
            <a:r>
              <a:rPr lang="en-AU" sz="3600" b="1">
                <a:effectLst>
                  <a:innerShdw blurRad="63500" dist="50800" dir="18900000">
                    <a:schemeClr val="tx1">
                      <a:alpha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Comments?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14F03-7AFA-A946-BBCD-A9FD509C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91" y="336540"/>
            <a:ext cx="4605729" cy="60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7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4" y="1096899"/>
            <a:ext cx="4379976" cy="3611880"/>
          </a:xfrm>
        </p:spPr>
        <p:txBody>
          <a:bodyPr/>
          <a:lstStyle/>
          <a:p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997" y="1655804"/>
            <a:ext cx="3353276" cy="4316763"/>
          </a:xfrm>
        </p:spPr>
        <p:txBody>
          <a:bodyPr/>
          <a:lstStyle/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Project Background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Method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Analysis  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Results and Discussion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Conclusion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Limitations of study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en-US" sz="2000" b="1" dirty="0"/>
              <a:t>Future Considerations</a:t>
            </a:r>
          </a:p>
          <a:p>
            <a:pPr marL="342900" indent="-342900"/>
            <a:endParaRPr lang="en-US" sz="2000" b="1" dirty="0"/>
          </a:p>
          <a:p>
            <a:pPr marL="342900" indent="-342900"/>
            <a:endParaRPr lang="en-US" sz="2000" b="1" dirty="0"/>
          </a:p>
          <a:p>
            <a:pPr algn="l"/>
            <a:endParaRPr lang="en-US" sz="2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 descr="title">
            <a:extLst>
              <a:ext uri="{FF2B5EF4-FFF2-40B4-BE49-F238E27FC236}">
                <a16:creationId xmlns:a16="http://schemas.microsoft.com/office/drawing/2014/main" id="{F4B7CDC4-28A1-5041-8944-5E202FEA872C}"/>
              </a:ext>
            </a:extLst>
          </p:cNvPr>
          <p:cNvSpPr txBox="1">
            <a:spLocks/>
          </p:cNvSpPr>
          <p:nvPr/>
        </p:nvSpPr>
        <p:spPr>
          <a:xfrm>
            <a:off x="7288494" y="209863"/>
            <a:ext cx="4005582" cy="2434483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97" y="288132"/>
            <a:ext cx="6818624" cy="714655"/>
          </a:xfrm>
        </p:spPr>
        <p:txBody>
          <a:bodyPr/>
          <a:lstStyle/>
          <a:p>
            <a:r>
              <a:rPr lang="en-US" sz="4000" dirty="0"/>
              <a:t>Project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359B4-0E0D-CC4D-B75D-9FD52E5C6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629" y="1002787"/>
            <a:ext cx="10867534" cy="6007953"/>
          </a:xfrm>
        </p:spPr>
        <p:txBody>
          <a:bodyPr/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Investigate and explore the relationship between perfectionistic cognitions, worry, rumination, self-esteem and psychological distress in a group of undergraduate Psychology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particular, can measures of cognitive perseveration, self-esteem and dimensions of perfectionism predict psychological distress in a group of undergraduate Psychology students?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predicted that there will be a significant and positive relationship between perfectionistic cognitions, cognitive perseveration and students’ psychological distress.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483601"/>
            <a:ext cx="6891564" cy="830997"/>
          </a:xfrm>
        </p:spPr>
        <p:txBody>
          <a:bodyPr/>
          <a:lstStyle/>
          <a:p>
            <a:r>
              <a:rPr lang="en-US" sz="2800" dirty="0"/>
              <a:t>Method</a:t>
            </a:r>
            <a:br>
              <a:rPr lang="en-US" sz="2800" dirty="0"/>
            </a:br>
            <a:r>
              <a:rPr lang="en-US" sz="2800" dirty="0"/>
              <a:t>Study Information</a:t>
            </a:r>
          </a:p>
        </p:txBody>
      </p:sp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186" y="1554851"/>
            <a:ext cx="5437830" cy="4531627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/>
              <a:t>Online survey incorporating demographic questions, measures of cognitive perseveration, perfectionism and self-esteem.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3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/>
              <a:t>N = 933 first year Psychology students at the Australian College of Applied Psychology (ACAP). Students were recruited via the School’s research participation system and received course credit for participation.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300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300" dirty="0"/>
              <a:t>Data collection started in February 2015 and is ongoing.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85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AA89EF-4943-BE45-8541-8F69EA54B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40420"/>
              </p:ext>
            </p:extLst>
          </p:nvPr>
        </p:nvGraphicFramePr>
        <p:xfrm>
          <a:off x="420130" y="344774"/>
          <a:ext cx="10824520" cy="66141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177885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4937500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1709135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</a:tblGrid>
              <a:tr h="20916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Measures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993529">
                <a:tc>
                  <a:txBody>
                    <a:bodyPr/>
                    <a:lstStyle/>
                    <a:p>
                      <a:r>
                        <a:rPr lang="en-GB" sz="1800" dirty="0"/>
                        <a:t>Demographic Questions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Age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Gender</a:t>
                      </a: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Country of Birth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800" dirty="0"/>
                        <a:t>Study Mode –Full-time /Part-Time , Online /On Campus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83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Perseverative Cognition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Penn State Worry Questionnaire (PWSQ, </a:t>
                      </a:r>
                      <a:r>
                        <a:rPr lang="en-AU" sz="1800" dirty="0"/>
                        <a:t> Meyer, Miller, Metzger, and </a:t>
                      </a:r>
                      <a:r>
                        <a:rPr lang="en-AU" sz="1800" dirty="0" err="1"/>
                        <a:t>Borkovec</a:t>
                      </a:r>
                      <a:r>
                        <a:rPr lang="en-AU" sz="1800" dirty="0"/>
                        <a:t>, 1990)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Ruminative Responses Scale (RRS, </a:t>
                      </a:r>
                      <a:r>
                        <a:rPr lang="en-AU" sz="1800" dirty="0"/>
                        <a:t>Treynor, Gonzalez, and </a:t>
                      </a:r>
                      <a:r>
                        <a:rPr lang="en-US" sz="1800" dirty="0"/>
                        <a:t>Nolen-Hoeksema, 2003</a:t>
                      </a:r>
                      <a:endParaRPr lang="en-AU" sz="1800" dirty="0"/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679783">
                <a:tc>
                  <a:txBody>
                    <a:bodyPr/>
                    <a:lstStyle/>
                    <a:p>
                      <a:r>
                        <a:rPr lang="en-GB" sz="1800" dirty="0"/>
                        <a:t>Perfectionism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Perfectionistic Cognitions Inventory (PCI, </a:t>
                      </a:r>
                      <a:r>
                        <a:rPr lang="en-US" sz="1800" dirty="0" err="1"/>
                        <a:t>Flett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et.al</a:t>
                      </a:r>
                      <a:r>
                        <a:rPr lang="en-US" sz="1800" dirty="0"/>
                        <a:t>., 1998)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Procrastination Scale (PRS, Lay, 1986)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366037">
                <a:tc>
                  <a:txBody>
                    <a:bodyPr/>
                    <a:lstStyle/>
                    <a:p>
                      <a:r>
                        <a:rPr lang="en-GB" sz="1800" dirty="0"/>
                        <a:t>Self-Esteem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Rosenberg Self-Esteem Scale (Rosenberg SES, Rosenberg, 1965)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22910">
                <a:tc>
                  <a:txBody>
                    <a:bodyPr/>
                    <a:lstStyle/>
                    <a:p>
                      <a:r>
                        <a:rPr lang="en-GB" sz="1800" dirty="0"/>
                        <a:t>Psychological Distress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Depression, Anxiety and Stress Scales ( DASS-21, Lovibond and Lovibond,  1995)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174303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71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483952-338C-4E45-96B4-A88C8404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89" y="715129"/>
            <a:ext cx="5881511" cy="58694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B8797-D6A4-B94E-9597-3C5D1A5F283D}"/>
              </a:ext>
            </a:extLst>
          </p:cNvPr>
          <p:cNvSpPr txBox="1"/>
          <p:nvPr/>
        </p:nvSpPr>
        <p:spPr>
          <a:xfrm>
            <a:off x="963827" y="299902"/>
            <a:ext cx="600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Modelling Framework (adapted from CRISP-DM)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CDA57-FB53-5348-9724-C5B93A5A3468}"/>
              </a:ext>
            </a:extLst>
          </p:cNvPr>
          <p:cNvSpPr txBox="1"/>
          <p:nvPr/>
        </p:nvSpPr>
        <p:spPr>
          <a:xfrm>
            <a:off x="341345" y="6536628"/>
            <a:ext cx="612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www.sv-Europe.com</a:t>
            </a:r>
            <a:r>
              <a:rPr lang="en-US" dirty="0"/>
              <a:t>/crisp-</a:t>
            </a:r>
            <a:r>
              <a:rPr lang="en-US" dirty="0" err="1"/>
              <a:t>dm</a:t>
            </a:r>
            <a:r>
              <a:rPr lang="en-US" dirty="0"/>
              <a:t>-methodology</a:t>
            </a:r>
          </a:p>
        </p:txBody>
      </p:sp>
    </p:spTree>
    <p:extLst>
      <p:ext uri="{BB962C8B-B14F-4D97-AF65-F5344CB8AC3E}">
        <p14:creationId xmlns:p14="http://schemas.microsoft.com/office/powerpoint/2010/main" val="100208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8007" y="0"/>
            <a:ext cx="12600007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8" y="179610"/>
            <a:ext cx="8976428" cy="587829"/>
          </a:xfrm>
        </p:spPr>
        <p:txBody>
          <a:bodyPr/>
          <a:lstStyle/>
          <a:p>
            <a:r>
              <a:rPr lang="en-US" sz="2800" b="1" dirty="0"/>
              <a:t>Modelling Process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758" y="832750"/>
            <a:ext cx="9954085" cy="5271488"/>
          </a:xfrm>
        </p:spPr>
        <p:txBody>
          <a:bodyPr/>
          <a:lstStyle/>
          <a:p>
            <a:r>
              <a:rPr lang="en-US" sz="2800" b="1" u="sng" dirty="0"/>
              <a:t>Data Understanding - Exploratory Data Analyses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Create </a:t>
            </a:r>
            <a:r>
              <a:rPr lang="en-US" sz="2800" b="1" dirty="0" err="1"/>
              <a:t>DataFrame</a:t>
            </a:r>
            <a:r>
              <a:rPr lang="en-US" sz="2800" b="1" dirty="0"/>
              <a:t> from  csv file and load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Generate descriptive statistics for each of the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Plot histograms for features and target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Check for skewness and kurtosis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Check correlation matrix to identify collinearity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Generate visualizations for selected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598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8007" y="0"/>
            <a:ext cx="12600007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8" y="179610"/>
            <a:ext cx="8976428" cy="587829"/>
          </a:xfrm>
        </p:spPr>
        <p:txBody>
          <a:bodyPr/>
          <a:lstStyle/>
          <a:p>
            <a:r>
              <a:rPr lang="en-US" sz="2800" b="1" dirty="0"/>
              <a:t>Modelling Process</a:t>
            </a:r>
          </a:p>
        </p:txBody>
      </p:sp>
      <p:sp>
        <p:nvSpPr>
          <p:cNvPr id="10" name="Text Placeholder 34" descr="subtitle">
            <a:extLst>
              <a:ext uri="{FF2B5EF4-FFF2-40B4-BE49-F238E27FC236}">
                <a16:creationId xmlns:a16="http://schemas.microsoft.com/office/drawing/2014/main" id="{CD870F31-6570-F349-9B3B-6014229167C2}"/>
              </a:ext>
            </a:extLst>
          </p:cNvPr>
          <p:cNvSpPr txBox="1">
            <a:spLocks/>
          </p:cNvSpPr>
          <p:nvPr/>
        </p:nvSpPr>
        <p:spPr>
          <a:xfrm>
            <a:off x="673759" y="1029353"/>
            <a:ext cx="9929372" cy="3839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800" b="1" u="sng" dirty="0"/>
              <a:t>Data 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b="1" dirty="0"/>
              <a:t>Feature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b="1" dirty="0"/>
              <a:t>Define features by creating the </a:t>
            </a:r>
            <a:r>
              <a:rPr lang="en-SG" sz="2800" b="1" dirty="0" err="1"/>
              <a:t>dataframes</a:t>
            </a:r>
            <a:r>
              <a:rPr lang="en-SG" sz="2800" b="1" dirty="0"/>
              <a:t> (i.e., X for features and y for target) for developing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b="1" dirty="0"/>
              <a:t>Standardize the feature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b="1" dirty="0"/>
              <a:t>Split the complete dataset into training data (70%) and test data (30%)</a:t>
            </a:r>
          </a:p>
        </p:txBody>
      </p:sp>
    </p:spTree>
    <p:extLst>
      <p:ext uri="{BB962C8B-B14F-4D97-AF65-F5344CB8AC3E}">
        <p14:creationId xmlns:p14="http://schemas.microsoft.com/office/powerpoint/2010/main" val="1128663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reflection stA="45000" endPos="65000" dist="50800" dir="5400000" sy="-100000" algn="bl" rotWithShape="0"/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629E17-9C4B-D44E-AD5E-85628FB5F839}"/>
              </a:ext>
            </a:extLst>
          </p:cNvPr>
          <p:cNvSpPr txBox="1"/>
          <p:nvPr/>
        </p:nvSpPr>
        <p:spPr>
          <a:xfrm>
            <a:off x="395416" y="395416"/>
            <a:ext cx="113929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Modelling Process</a:t>
            </a:r>
          </a:p>
          <a:p>
            <a:endParaRPr lang="en-US" sz="2800" b="1" u="sng" dirty="0">
              <a:solidFill>
                <a:schemeClr val="bg1"/>
              </a:solidFill>
            </a:endParaRPr>
          </a:p>
          <a:p>
            <a:r>
              <a:rPr lang="en-US" sz="2800" b="1" u="sng" dirty="0">
                <a:solidFill>
                  <a:schemeClr val="bg1"/>
                </a:solidFill>
              </a:rPr>
              <a:t>Modelling and Evaluation</a:t>
            </a:r>
            <a:r>
              <a:rPr lang="en-US" sz="2800" b="1" dirty="0">
                <a:solidFill>
                  <a:schemeClr val="bg1"/>
                </a:solidFill>
              </a:rPr>
              <a:t/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/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Steps taken to build respective models and test performance: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Fitting model to training and test data and perform first evaluation of model using cross validation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Hyperparameter tuning using Grid Search to find optimal parameters for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Fitting model with optimized parameters to training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Determine evaluation metrics for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Evaluate model performance </a:t>
            </a:r>
          </a:p>
        </p:txBody>
      </p:sp>
    </p:spTree>
    <p:extLst>
      <p:ext uri="{BB962C8B-B14F-4D97-AF65-F5344CB8AC3E}">
        <p14:creationId xmlns:p14="http://schemas.microsoft.com/office/powerpoint/2010/main" val="36071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575C36-314A-42CB-9114-6E0CE4AB273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677</Words>
  <Application>Microsoft Office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Corbel</vt:lpstr>
      <vt:lpstr>Office Theme</vt:lpstr>
      <vt:lpstr>Predicting Psychological Distress in a Sample of First Year Psychology Students</vt:lpstr>
      <vt:lpstr> </vt:lpstr>
      <vt:lpstr>Project Background</vt:lpstr>
      <vt:lpstr>Method Study Information</vt:lpstr>
      <vt:lpstr>PowerPoint Presentation</vt:lpstr>
      <vt:lpstr>PowerPoint Presentation</vt:lpstr>
      <vt:lpstr>Modelling Process</vt:lpstr>
      <vt:lpstr>Modelling Process</vt:lpstr>
      <vt:lpstr>PowerPoint Presentation</vt:lpstr>
      <vt:lpstr>PowerPoint Presentation</vt:lpstr>
      <vt:lpstr>Modelling Insights  (Refer to Jupyter Notebook)</vt:lpstr>
      <vt:lpstr>PowerPoint Presentation</vt:lpstr>
      <vt:lpstr>PowerPoint Presentation</vt:lpstr>
      <vt:lpstr>Conclusion</vt:lpstr>
      <vt:lpstr>Limitations and Future Considerations</vt:lpstr>
      <vt:lpstr>References</vt:lpstr>
      <vt:lpstr>Thank you to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2019-04-30T03:27:50Z</cp:lastPrinted>
  <dcterms:created xsi:type="dcterms:W3CDTF">2019-04-24T23:12:53Z</dcterms:created>
  <dcterms:modified xsi:type="dcterms:W3CDTF">2019-08-29T00:05:56Z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